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61" r:id="rId11"/>
    <p:sldId id="287" r:id="rId12"/>
    <p:sldId id="288" r:id="rId13"/>
    <p:sldId id="289" r:id="rId14"/>
    <p:sldId id="290" r:id="rId15"/>
    <p:sldId id="291" r:id="rId16"/>
    <p:sldId id="292" r:id="rId17"/>
    <p:sldId id="257" r:id="rId18"/>
    <p:sldId id="258" r:id="rId19"/>
    <p:sldId id="259" r:id="rId20"/>
    <p:sldId id="260" r:id="rId21"/>
    <p:sldId id="272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3" r:id="rId33"/>
    <p:sldId id="274" r:id="rId34"/>
    <p:sldId id="275" r:id="rId35"/>
    <p:sldId id="276" r:id="rId36"/>
    <p:sldId id="277" r:id="rId37"/>
    <p:sldId id="2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7108-65AC-4462-990B-B8ED98DF1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9F1CA-3223-434E-97F6-36B96F547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726DD-6955-4569-ACFC-F9DD2924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C17E0-F40C-4AB8-8326-5A042CB1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595E3-ABE4-45A6-A06B-6FE033B2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1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096-94D4-4FCE-A337-75A93430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CDB14-16DB-4DCB-B2F2-87073436E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C750E-52C4-4046-BA4D-F272C1B87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1B1D9-DF2B-4C53-BD2A-8CE9F3121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CCDE1-AB9D-4D75-9DCB-D284177C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94BFE4-7C4A-49CA-A0BE-AAEFA67C8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0967C-A3A7-44CC-A083-15EC8AA6B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4BE75-ED66-401B-8495-8388B89F1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3ADC7-6118-461B-9D3D-105311EA7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987A-42C8-4A6B-82B2-7B5477F1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5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5068-CAD1-4DE2-972C-713E9D56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104DA-6A4E-4591-8CC5-A1D723D4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38BBD-4223-4ED2-8495-E67F8913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8546E-0DD8-4D4F-9E84-1D183FA77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C9ABB-111B-458B-914B-BA9EE19A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2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0C25-4C6E-41F7-A3E2-D4E5625DF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F77C8-8672-498A-8484-8464512C8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6B8B2-4ABB-457A-87DB-02D3F04B6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1030A-DED3-4A0D-BBFD-45B4B21F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0EDCA-84C3-46CB-B4ED-23C688C8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4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E2AC-EB5D-455C-93DB-02B3CD5B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691FC-4DEF-4114-B04D-9461A87DE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BA8F0-921D-4C37-9812-34E7D48AA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E0490-168E-4E6E-976F-AA0531C11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24330-57BD-4270-977F-C5736C4C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18252-4A33-4DD8-B47A-BFAFB3CA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9652-CB23-44DF-A54C-9DA0882D4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33BF2-9353-4F94-8326-A50BD8ED1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DF07E-9741-4AEF-B43D-55721FA8C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60A5F-212F-46FB-B7F8-F74380BF7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63D627-2E4B-4A3F-A5CE-D92C41E4B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BCD98-77CE-47D9-AE42-B7C897AC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BE150-89EA-44DE-B604-AFF9B583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73635E-9875-4740-8FF3-83B4A53C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9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03F0-14BD-4160-8ACF-A2C05816A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87E36-661F-4620-88D8-8AFEDF67D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00E13-9F24-4198-8B27-CC50E72FF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DFF7CD-76A1-4C13-90A8-C1A243D7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6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38CA3-8E0F-4709-ACF6-980AB8FA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E3FEB-4785-401C-89CC-9A6ABE3F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9554F-8BF4-463A-A032-E3D496A2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4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3E07-A919-4911-B2A0-21FA153C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091C2-1641-48D3-84A7-F95A4329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72509-E74E-4DF6-95E5-66482B28A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09B8D-1EBA-43A9-9712-DEBEE874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B8E4E-A4C6-4FAE-A0ED-CBF0DE894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2BD84-F5E7-4141-88EA-F896129B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4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1CAD-4F90-43DC-A339-888A790B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B0745-C586-4666-9BF5-CD067F246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FB013-8D5D-4AF5-A870-CB94BC0CC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93DE5-45F6-4183-BA1B-ECEFBE6E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9BC1B-02DC-47C3-A39D-CA3DA118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B9225-427D-4600-9DD8-CB4E833C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9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E9D71-D74C-44B0-B326-42EC361D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951C0-C663-42DC-B3CF-79471B531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CC1DB-4DAE-4A81-AFAC-2BDF5B02F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48EB8-3334-45AB-BCA4-3A5C52B1D57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14C82-E232-4BA7-87F2-2C038393C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B65D6-D5D9-4212-B992-756BEB122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3F25-9B1A-47E2-8EF1-46FEDF01D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2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61311-00C0-444D-9B21-B8A1A7FD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614487"/>
            <a:ext cx="75342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2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0" t="25992" r="39427" b="19444"/>
          <a:stretch/>
        </p:blipFill>
        <p:spPr bwMode="auto">
          <a:xfrm>
            <a:off x="2133601" y="609600"/>
            <a:ext cx="8150349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18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Transistor Biasing in the Active Region: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Biasing is the process of applying external voltages to the transistor. The two junctions in a BJT must be biased properly in order to operate it as an amplifier. A transistor cannot work unless external DC power supplies are connected to it.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BJT is capable of operating in four different regions, depending on the way in which it is biased. The regions of operation are: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Cutoff region (transistor is OFF)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2. Saturation region (transistor is fully ON)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3. Forward active region (in between saturation and cutoff).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4. Inverse active mode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9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24603" r="37865" b="31349"/>
          <a:stretch/>
        </p:blipFill>
        <p:spPr bwMode="auto">
          <a:xfrm>
            <a:off x="1627909" y="498764"/>
            <a:ext cx="9067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39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24513" r="37404" b="8640"/>
          <a:stretch/>
        </p:blipFill>
        <p:spPr bwMode="auto">
          <a:xfrm>
            <a:off x="1828800" y="381000"/>
            <a:ext cx="8343406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82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4" t="24802" r="39651" b="11742"/>
          <a:stretch/>
        </p:blipFill>
        <p:spPr bwMode="auto">
          <a:xfrm>
            <a:off x="2057400" y="457200"/>
            <a:ext cx="8005549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78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3" t="30159" r="38424" b="14773"/>
          <a:stretch/>
        </p:blipFill>
        <p:spPr bwMode="auto">
          <a:xfrm>
            <a:off x="1524001" y="609600"/>
            <a:ext cx="8941529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740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22874" r="38647" b="21803"/>
          <a:stretch/>
        </p:blipFill>
        <p:spPr bwMode="auto">
          <a:xfrm>
            <a:off x="1562555" y="685801"/>
            <a:ext cx="9123588" cy="542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17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3F94B-50F4-440D-80D9-A84A794F7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23" t="24466" r="42185" b="32168"/>
          <a:stretch/>
        </p:blipFill>
        <p:spPr>
          <a:xfrm>
            <a:off x="1633489" y="408374"/>
            <a:ext cx="8531442" cy="53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58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50486-6603-417F-8240-587CDD54E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79" t="24078" r="41602" b="34628"/>
          <a:stretch/>
        </p:blipFill>
        <p:spPr>
          <a:xfrm>
            <a:off x="1331651" y="745724"/>
            <a:ext cx="8859914" cy="53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29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E2788-3498-4DF8-ADC0-12A20E605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9" t="22136" r="39782" b="34627"/>
          <a:stretch/>
        </p:blipFill>
        <p:spPr>
          <a:xfrm>
            <a:off x="1651245" y="754602"/>
            <a:ext cx="8158579" cy="46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t="26786" r="41100" b="19318"/>
          <a:stretch/>
        </p:blipFill>
        <p:spPr bwMode="auto">
          <a:xfrm>
            <a:off x="1632619" y="1155"/>
            <a:ext cx="8619745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6" t="50063" r="44001" b="11110"/>
          <a:stretch/>
        </p:blipFill>
        <p:spPr bwMode="auto">
          <a:xfrm>
            <a:off x="6858001" y="4343401"/>
            <a:ext cx="3038797" cy="228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361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95023-2A5A-4BFF-BF46-537B14E26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4" t="24336" r="44151" b="31133"/>
          <a:stretch/>
        </p:blipFill>
        <p:spPr>
          <a:xfrm>
            <a:off x="1580225" y="745723"/>
            <a:ext cx="6968971" cy="457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93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B3B34-76BB-42A7-BEF1-6C361242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62" y="319689"/>
            <a:ext cx="6143625" cy="2686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3B71E-A076-4D18-B0B8-E8B82024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812" y="3151716"/>
            <a:ext cx="4524375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2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9F5F62-D374-4821-A7B0-224C7A24F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59" t="24444" r="42500" b="30417"/>
          <a:stretch/>
        </p:blipFill>
        <p:spPr>
          <a:xfrm>
            <a:off x="1781174" y="323850"/>
            <a:ext cx="8086726" cy="56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7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27FB1-0CF6-400B-A1CF-81C359E6B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0" t="25417" r="42110" b="31111"/>
          <a:stretch/>
        </p:blipFill>
        <p:spPr>
          <a:xfrm>
            <a:off x="1162049" y="790574"/>
            <a:ext cx="8401051" cy="54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97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CD519-53B0-4DDC-A954-358FAECAE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23056" r="43906" b="30972"/>
          <a:stretch/>
        </p:blipFill>
        <p:spPr>
          <a:xfrm>
            <a:off x="1493667" y="688711"/>
            <a:ext cx="7517167" cy="54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60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F6CC5-CB26-4187-B5EE-43EF59F69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8" t="25372" r="45097" b="42422"/>
          <a:stretch/>
        </p:blipFill>
        <p:spPr>
          <a:xfrm>
            <a:off x="2854263" y="605254"/>
            <a:ext cx="5996875" cy="3147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95126-BA4A-447E-99D4-F880EF83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3966191"/>
            <a:ext cx="16287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370D9-E690-4708-BCA6-91AB64208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2" t="24444" r="44219" b="32778"/>
          <a:stretch/>
        </p:blipFill>
        <p:spPr>
          <a:xfrm>
            <a:off x="2114549" y="742949"/>
            <a:ext cx="6924676" cy="48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19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98157-6785-4699-ADA9-EC07FFDAB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32" t="24305" r="42734" b="33473"/>
          <a:stretch/>
        </p:blipFill>
        <p:spPr>
          <a:xfrm>
            <a:off x="2205037" y="980029"/>
            <a:ext cx="7781925" cy="48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31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6955E-D6F2-4B27-B5D7-C8926383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9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0CB8C-1F39-4EEE-9CF6-AC629EFC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38262"/>
            <a:ext cx="80867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7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5" t="39683" r="11037" b="25000"/>
          <a:stretch/>
        </p:blipFill>
        <p:spPr bwMode="auto">
          <a:xfrm>
            <a:off x="1828800" y="914400"/>
            <a:ext cx="8165384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57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84AF9-C15D-4640-A262-1B59115C3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428625"/>
            <a:ext cx="87058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2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9F37F-E94E-41EC-B6A0-456FD022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585787"/>
            <a:ext cx="73914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40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A0C21A-C3F2-4D63-B141-CE8AC11A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338137"/>
            <a:ext cx="85629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69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720EF-E26C-4A8B-9A93-CDA3E3F7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76262"/>
            <a:ext cx="79248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2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3E0FA-8C49-480D-BB40-125BE167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661987"/>
            <a:ext cx="81438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37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95AF7-74FB-4875-B798-E26308BA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800100"/>
            <a:ext cx="58007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140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28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8" t="25992" r="40208" b="19643"/>
          <a:stretch/>
        </p:blipFill>
        <p:spPr bwMode="auto">
          <a:xfrm>
            <a:off x="1752600" y="304800"/>
            <a:ext cx="85344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771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1" t="49405" r="11092" b="22817"/>
          <a:stretch/>
        </p:blipFill>
        <p:spPr bwMode="auto">
          <a:xfrm>
            <a:off x="2133601" y="1143000"/>
            <a:ext cx="7634515" cy="3828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53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2" t="32341" r="9643" b="6250"/>
          <a:stretch/>
        </p:blipFill>
        <p:spPr bwMode="auto">
          <a:xfrm>
            <a:off x="1524000" y="762000"/>
            <a:ext cx="91440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70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76500" y="1447800"/>
          <a:ext cx="77343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6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Sr. 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 of operation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 emitter junction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Collector base junction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Cutoff 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 biased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 biased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Switch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 active 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 biased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 biased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Amplifier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Saturation</a:t>
                      </a:r>
                      <a:r>
                        <a:rPr lang="en-US" baseline="0" dirty="0"/>
                        <a:t> 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Forward 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Forward biased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Closed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8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Inverse 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Reverse biased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Forward</a:t>
                      </a:r>
                      <a:r>
                        <a:rPr lang="en-US" baseline="0" dirty="0"/>
                        <a:t> biased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1200" y="381001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Biasing conditions for different regions of operation</a:t>
            </a:r>
          </a:p>
        </p:txBody>
      </p:sp>
    </p:spTree>
    <p:extLst>
      <p:ext uri="{BB962C8B-B14F-4D97-AF65-F5344CB8AC3E}">
        <p14:creationId xmlns:p14="http://schemas.microsoft.com/office/powerpoint/2010/main" val="998860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7" t="27579" r="40096" b="19444"/>
          <a:stretch/>
        </p:blipFill>
        <p:spPr bwMode="auto">
          <a:xfrm>
            <a:off x="1905000" y="609600"/>
            <a:ext cx="8382001" cy="579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23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2" t="26389" r="39650" b="19444"/>
          <a:stretch/>
        </p:blipFill>
        <p:spPr bwMode="auto">
          <a:xfrm>
            <a:off x="1905000" y="304800"/>
            <a:ext cx="827454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378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169</Words>
  <Application>Microsoft Office PowerPoint</Application>
  <PresentationFormat>Widescreen</PresentationFormat>
  <Paragraphs>34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Transistor Biasing in the Active Region: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Avathankar, Mandar</dc:creator>
  <cp:lastModifiedBy>Avathankar, Mandar</cp:lastModifiedBy>
  <cp:revision>13</cp:revision>
  <dcterms:created xsi:type="dcterms:W3CDTF">2022-04-28T16:42:38Z</dcterms:created>
  <dcterms:modified xsi:type="dcterms:W3CDTF">2022-04-28T17:29:21Z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fd716fa-284e-4694-9c1e-c12403c2cc7f_Enabled">
    <vt:lpwstr>true</vt:lpwstr>
  </property>
  <property fmtid="{D5CDD505-2E9C-101B-9397-08002B2CF9AE}" pid="3" name="MSIP_Label_ffd716fa-284e-4694-9c1e-c12403c2cc7f_SetDate">
    <vt:lpwstr>2022-04-28T16:42:38Z</vt:lpwstr>
  </property>
  <property fmtid="{D5CDD505-2E9C-101B-9397-08002B2CF9AE}" pid="4" name="MSIP_Label_ffd716fa-284e-4694-9c1e-c12403c2cc7f_Method">
    <vt:lpwstr>Standard</vt:lpwstr>
  </property>
  <property fmtid="{D5CDD505-2E9C-101B-9397-08002B2CF9AE}" pid="5" name="MSIP_Label_ffd716fa-284e-4694-9c1e-c12403c2cc7f_Name">
    <vt:lpwstr>Confidential</vt:lpwstr>
  </property>
  <property fmtid="{D5CDD505-2E9C-101B-9397-08002B2CF9AE}" pid="6" name="MSIP_Label_ffd716fa-284e-4694-9c1e-c12403c2cc7f_SiteId">
    <vt:lpwstr>f66b6bd3-ebc2-4f54-8769-d22858de97c5</vt:lpwstr>
  </property>
  <property fmtid="{D5CDD505-2E9C-101B-9397-08002B2CF9AE}" pid="7" name="MSIP_Label_ffd716fa-284e-4694-9c1e-c12403c2cc7f_ActionId">
    <vt:lpwstr>99ae99a2-b3ec-4d01-b47f-54d85d94f29e</vt:lpwstr>
  </property>
  <property fmtid="{D5CDD505-2E9C-101B-9397-08002B2CF9AE}" pid="8" name="MSIP_Label_ffd716fa-284e-4694-9c1e-c12403c2cc7f_ContentBits">
    <vt:lpwstr>0</vt:lpwstr>
  </property>
</Properties>
</file>